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412C1-6A2F-44E5-991B-52A6C272B4DB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F98AA3-73E7-4407-8C5D-46EEE17ABDA1}">
      <dgm:prSet/>
      <dgm:spPr/>
      <dgm:t>
        <a:bodyPr/>
        <a:lstStyle/>
        <a:p>
          <a:pPr rtl="0"/>
          <a:endParaRPr lang="en-US"/>
        </a:p>
      </dgm:t>
    </dgm:pt>
    <dgm:pt modelId="{4B9461AB-284D-41FA-A8BF-B94A99EDDFA6}" type="parTrans" cxnId="{CF58618D-9B89-4A78-86E0-F00ED4B98359}">
      <dgm:prSet/>
      <dgm:spPr/>
      <dgm:t>
        <a:bodyPr/>
        <a:lstStyle/>
        <a:p>
          <a:endParaRPr lang="en-US"/>
        </a:p>
      </dgm:t>
    </dgm:pt>
    <dgm:pt modelId="{2C52461F-E38B-4119-97A3-99C938100BFD}" type="sibTrans" cxnId="{CF58618D-9B89-4A78-86E0-F00ED4B98359}">
      <dgm:prSet/>
      <dgm:spPr/>
      <dgm:t>
        <a:bodyPr/>
        <a:lstStyle/>
        <a:p>
          <a:endParaRPr lang="en-US"/>
        </a:p>
      </dgm:t>
    </dgm:pt>
    <dgm:pt modelId="{435AC205-8578-43BD-9CB8-3811A668AB91}">
      <dgm:prSet/>
      <dgm:spPr/>
      <dgm:t>
        <a:bodyPr/>
        <a:lstStyle/>
        <a:p>
          <a:pPr rtl="0"/>
          <a:r>
            <a:rPr lang="en-US" b="1" dirty="0"/>
            <a:t>Share the data</a:t>
          </a:r>
          <a:endParaRPr lang="en-US" dirty="0"/>
        </a:p>
      </dgm:t>
    </dgm:pt>
    <dgm:pt modelId="{312F0811-EFC3-4D25-954E-DAAC72AF8D2F}" type="parTrans" cxnId="{8F413280-47CD-45CF-AF44-ABEC4A22109D}">
      <dgm:prSet/>
      <dgm:spPr/>
      <dgm:t>
        <a:bodyPr/>
        <a:lstStyle/>
        <a:p>
          <a:endParaRPr lang="en-US"/>
        </a:p>
      </dgm:t>
    </dgm:pt>
    <dgm:pt modelId="{FA0DFFEF-9F29-4773-847E-1F23676B3E72}" type="sibTrans" cxnId="{8F413280-47CD-45CF-AF44-ABEC4A22109D}">
      <dgm:prSet/>
      <dgm:spPr/>
      <dgm:t>
        <a:bodyPr/>
        <a:lstStyle/>
        <a:p>
          <a:endParaRPr lang="en-US"/>
        </a:p>
      </dgm:t>
    </dgm:pt>
    <dgm:pt modelId="{2FABE070-5036-4A5F-80F9-EFDEA9231F5E}">
      <dgm:prSet/>
      <dgm:spPr/>
      <dgm:t>
        <a:bodyPr/>
        <a:lstStyle/>
        <a:p>
          <a:pPr rtl="0"/>
          <a:r>
            <a:rPr lang="en-US" b="1" dirty="0"/>
            <a:t>Celebrate success</a:t>
          </a:r>
          <a:endParaRPr lang="en-US" dirty="0"/>
        </a:p>
      </dgm:t>
    </dgm:pt>
    <dgm:pt modelId="{0DE67DAC-EF33-488F-B36D-57C0410658F4}" type="parTrans" cxnId="{5ACAFF8C-ADA0-457F-83C1-D7549F78F053}">
      <dgm:prSet/>
      <dgm:spPr/>
      <dgm:t>
        <a:bodyPr/>
        <a:lstStyle/>
        <a:p>
          <a:endParaRPr lang="en-US"/>
        </a:p>
      </dgm:t>
    </dgm:pt>
    <dgm:pt modelId="{2574406E-658A-4C7F-A77F-FEB2CB922F2A}" type="sibTrans" cxnId="{5ACAFF8C-ADA0-457F-83C1-D7549F78F053}">
      <dgm:prSet/>
      <dgm:spPr/>
      <dgm:t>
        <a:bodyPr/>
        <a:lstStyle/>
        <a:p>
          <a:endParaRPr lang="en-US"/>
        </a:p>
      </dgm:t>
    </dgm:pt>
    <dgm:pt modelId="{0DEEFC17-2B31-443A-9DB9-A0E1732EEB13}">
      <dgm:prSet/>
      <dgm:spPr/>
      <dgm:t>
        <a:bodyPr/>
        <a:lstStyle/>
        <a:p>
          <a:pPr rtl="0"/>
          <a:r>
            <a:rPr lang="en-US" b="1" dirty="0"/>
            <a:t>Patient engagement</a:t>
          </a:r>
          <a:endParaRPr lang="en-US" dirty="0"/>
        </a:p>
      </dgm:t>
    </dgm:pt>
    <dgm:pt modelId="{DC3BFF43-4EF9-45D1-BD51-4421C96A416C}" type="parTrans" cxnId="{3BC3D033-BC17-4654-A24A-8D9E3174B536}">
      <dgm:prSet/>
      <dgm:spPr/>
      <dgm:t>
        <a:bodyPr/>
        <a:lstStyle/>
        <a:p>
          <a:endParaRPr lang="en-US"/>
        </a:p>
      </dgm:t>
    </dgm:pt>
    <dgm:pt modelId="{628CD137-2AC6-4B5B-AE8E-4B523163B924}" type="sibTrans" cxnId="{3BC3D033-BC17-4654-A24A-8D9E3174B536}">
      <dgm:prSet/>
      <dgm:spPr/>
      <dgm:t>
        <a:bodyPr/>
        <a:lstStyle/>
        <a:p>
          <a:endParaRPr lang="en-US"/>
        </a:p>
      </dgm:t>
    </dgm:pt>
    <dgm:pt modelId="{E4D265C2-55D1-48B6-AD2A-A5558A97839E}">
      <dgm:prSet/>
      <dgm:spPr/>
      <dgm:t>
        <a:bodyPr/>
        <a:lstStyle/>
        <a:p>
          <a:pPr rtl="0"/>
          <a:r>
            <a:rPr lang="en-US" b="1" dirty="0"/>
            <a:t>Always look ways to improve</a:t>
          </a:r>
          <a:endParaRPr lang="en-US" dirty="0"/>
        </a:p>
      </dgm:t>
    </dgm:pt>
    <dgm:pt modelId="{B0A2BC70-0C07-44C0-B8E1-41CA23677B59}" type="parTrans" cxnId="{DA03DEC3-A2F1-4C5B-864B-1CC82165D369}">
      <dgm:prSet/>
      <dgm:spPr/>
      <dgm:t>
        <a:bodyPr/>
        <a:lstStyle/>
        <a:p>
          <a:endParaRPr lang="en-US"/>
        </a:p>
      </dgm:t>
    </dgm:pt>
    <dgm:pt modelId="{C61D7DE5-93BE-4E70-9FB8-4FCFA32838BD}" type="sibTrans" cxnId="{DA03DEC3-A2F1-4C5B-864B-1CC82165D369}">
      <dgm:prSet/>
      <dgm:spPr/>
      <dgm:t>
        <a:bodyPr/>
        <a:lstStyle/>
        <a:p>
          <a:endParaRPr lang="en-US"/>
        </a:p>
      </dgm:t>
    </dgm:pt>
    <dgm:pt modelId="{77715182-2B35-4DDD-AC1C-32C609A20B34}" type="pres">
      <dgm:prSet presAssocID="{00C412C1-6A2F-44E5-991B-52A6C272B4DB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D9F36B-F30B-4305-9382-5A26E3766CF0}" type="pres">
      <dgm:prSet presAssocID="{1FF98AA3-73E7-4407-8C5D-46EEE17ABDA1}" presName="circ1" presStyleLbl="vennNode1" presStyleIdx="0" presStyleCnt="5" custLinFactNeighborX="4178" custLinFactNeighborY="-22129"/>
      <dgm:spPr/>
    </dgm:pt>
    <dgm:pt modelId="{F123234B-C69A-431D-8D0B-B639AFF4C738}" type="pres">
      <dgm:prSet presAssocID="{1FF98AA3-73E7-4407-8C5D-46EEE17ABDA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E95E00-33C8-4B67-AFD2-774723133480}" type="pres">
      <dgm:prSet presAssocID="{435AC205-8578-43BD-9CB8-3811A668AB91}" presName="circ2" presStyleLbl="vennNode1" presStyleIdx="1" presStyleCnt="5" custLinFactNeighborX="3874" custLinFactNeighborY="-6631"/>
      <dgm:spPr/>
    </dgm:pt>
    <dgm:pt modelId="{E3B2D78A-6499-4CBA-A477-4BA8D3D65C67}" type="pres">
      <dgm:prSet presAssocID="{435AC205-8578-43BD-9CB8-3811A668AB91}" presName="circ2Tx" presStyleLbl="revTx" presStyleIdx="0" presStyleCnt="0" custAng="0" custScaleY="1211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C738B-D2FB-4FC3-B852-7F87D21C2B49}" type="pres">
      <dgm:prSet presAssocID="{2FABE070-5036-4A5F-80F9-EFDEA9231F5E}" presName="circ3" presStyleLbl="vennNode1" presStyleIdx="2" presStyleCnt="5"/>
      <dgm:spPr/>
    </dgm:pt>
    <dgm:pt modelId="{7EE4EC0F-7816-401C-8180-1D0B5440AF9B}" type="pres">
      <dgm:prSet presAssocID="{2FABE070-5036-4A5F-80F9-EFDEA9231F5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AABE23-2D1F-41D3-A050-581C0A298CEC}" type="pres">
      <dgm:prSet presAssocID="{0DEEFC17-2B31-443A-9DB9-A0E1732EEB13}" presName="circ4" presStyleLbl="vennNode1" presStyleIdx="3" presStyleCnt="5"/>
      <dgm:spPr/>
    </dgm:pt>
    <dgm:pt modelId="{BBE046D4-90D7-4A49-BDD5-E7DBBA66B59F}" type="pres">
      <dgm:prSet presAssocID="{0DEEFC17-2B31-443A-9DB9-A0E1732EEB13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293B4-1182-4485-A45C-88AC4F2B5597}" type="pres">
      <dgm:prSet presAssocID="{E4D265C2-55D1-48B6-AD2A-A5558A97839E}" presName="circ5" presStyleLbl="vennNode1" presStyleIdx="4" presStyleCnt="5" custLinFactNeighborX="4482" custLinFactNeighborY="-12022"/>
      <dgm:spPr/>
    </dgm:pt>
    <dgm:pt modelId="{6C15F663-D6BD-486B-AC9B-620B1F642B18}" type="pres">
      <dgm:prSet presAssocID="{E4D265C2-55D1-48B6-AD2A-A5558A97839E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413280-47CD-45CF-AF44-ABEC4A22109D}" srcId="{00C412C1-6A2F-44E5-991B-52A6C272B4DB}" destId="{435AC205-8578-43BD-9CB8-3811A668AB91}" srcOrd="1" destOrd="0" parTransId="{312F0811-EFC3-4D25-954E-DAAC72AF8D2F}" sibTransId="{FA0DFFEF-9F29-4773-847E-1F23676B3E72}"/>
    <dgm:cxn modelId="{55795B52-AF21-4B28-A94F-A2F48C7AFBD3}" type="presOf" srcId="{00C412C1-6A2F-44E5-991B-52A6C272B4DB}" destId="{77715182-2B35-4DDD-AC1C-32C609A20B34}" srcOrd="0" destOrd="0" presId="urn:microsoft.com/office/officeart/2005/8/layout/venn1"/>
    <dgm:cxn modelId="{A29E1499-4F32-489B-B84A-5D3316B4C795}" type="presOf" srcId="{1FF98AA3-73E7-4407-8C5D-46EEE17ABDA1}" destId="{F123234B-C69A-431D-8D0B-B639AFF4C738}" srcOrd="0" destOrd="0" presId="urn:microsoft.com/office/officeart/2005/8/layout/venn1"/>
    <dgm:cxn modelId="{AA0BF2DB-04F0-4D99-ABB8-05D91F57787A}" type="presOf" srcId="{0DEEFC17-2B31-443A-9DB9-A0E1732EEB13}" destId="{BBE046D4-90D7-4A49-BDD5-E7DBBA66B59F}" srcOrd="0" destOrd="0" presId="urn:microsoft.com/office/officeart/2005/8/layout/venn1"/>
    <dgm:cxn modelId="{A9498E70-0B82-4DE5-A641-FFF816911D4A}" type="presOf" srcId="{2FABE070-5036-4A5F-80F9-EFDEA9231F5E}" destId="{7EE4EC0F-7816-401C-8180-1D0B5440AF9B}" srcOrd="0" destOrd="0" presId="urn:microsoft.com/office/officeart/2005/8/layout/venn1"/>
    <dgm:cxn modelId="{5ACAFF8C-ADA0-457F-83C1-D7549F78F053}" srcId="{00C412C1-6A2F-44E5-991B-52A6C272B4DB}" destId="{2FABE070-5036-4A5F-80F9-EFDEA9231F5E}" srcOrd="2" destOrd="0" parTransId="{0DE67DAC-EF33-488F-B36D-57C0410658F4}" sibTransId="{2574406E-658A-4C7F-A77F-FEB2CB922F2A}"/>
    <dgm:cxn modelId="{CF58618D-9B89-4A78-86E0-F00ED4B98359}" srcId="{00C412C1-6A2F-44E5-991B-52A6C272B4DB}" destId="{1FF98AA3-73E7-4407-8C5D-46EEE17ABDA1}" srcOrd="0" destOrd="0" parTransId="{4B9461AB-284D-41FA-A8BF-B94A99EDDFA6}" sibTransId="{2C52461F-E38B-4119-97A3-99C938100BFD}"/>
    <dgm:cxn modelId="{3BC3D033-BC17-4654-A24A-8D9E3174B536}" srcId="{00C412C1-6A2F-44E5-991B-52A6C272B4DB}" destId="{0DEEFC17-2B31-443A-9DB9-A0E1732EEB13}" srcOrd="3" destOrd="0" parTransId="{DC3BFF43-4EF9-45D1-BD51-4421C96A416C}" sibTransId="{628CD137-2AC6-4B5B-AE8E-4B523163B924}"/>
    <dgm:cxn modelId="{1C5F229F-7554-48D8-92AC-2A40FCED5380}" type="presOf" srcId="{E4D265C2-55D1-48B6-AD2A-A5558A97839E}" destId="{6C15F663-D6BD-486B-AC9B-620B1F642B18}" srcOrd="0" destOrd="0" presId="urn:microsoft.com/office/officeart/2005/8/layout/venn1"/>
    <dgm:cxn modelId="{DA03DEC3-A2F1-4C5B-864B-1CC82165D369}" srcId="{00C412C1-6A2F-44E5-991B-52A6C272B4DB}" destId="{E4D265C2-55D1-48B6-AD2A-A5558A97839E}" srcOrd="4" destOrd="0" parTransId="{B0A2BC70-0C07-44C0-B8E1-41CA23677B59}" sibTransId="{C61D7DE5-93BE-4E70-9FB8-4FCFA32838BD}"/>
    <dgm:cxn modelId="{52F3C44A-80FC-46DE-AC3A-132C597567D3}" type="presOf" srcId="{435AC205-8578-43BD-9CB8-3811A668AB91}" destId="{E3B2D78A-6499-4CBA-A477-4BA8D3D65C67}" srcOrd="0" destOrd="0" presId="urn:microsoft.com/office/officeart/2005/8/layout/venn1"/>
    <dgm:cxn modelId="{37F24768-4DB5-423C-BD35-7AE01DD796CA}" type="presParOf" srcId="{77715182-2B35-4DDD-AC1C-32C609A20B34}" destId="{29D9F36B-F30B-4305-9382-5A26E3766CF0}" srcOrd="0" destOrd="0" presId="urn:microsoft.com/office/officeart/2005/8/layout/venn1"/>
    <dgm:cxn modelId="{958B8653-27D0-4135-8322-E6848D04F8DA}" type="presParOf" srcId="{77715182-2B35-4DDD-AC1C-32C609A20B34}" destId="{F123234B-C69A-431D-8D0B-B639AFF4C738}" srcOrd="1" destOrd="0" presId="urn:microsoft.com/office/officeart/2005/8/layout/venn1"/>
    <dgm:cxn modelId="{51FDD2DC-1632-4E28-A90E-65BEE5F44671}" type="presParOf" srcId="{77715182-2B35-4DDD-AC1C-32C609A20B34}" destId="{92E95E00-33C8-4B67-AFD2-774723133480}" srcOrd="2" destOrd="0" presId="urn:microsoft.com/office/officeart/2005/8/layout/venn1"/>
    <dgm:cxn modelId="{C784AB75-4938-43D4-9EA9-3C4F00CE8859}" type="presParOf" srcId="{77715182-2B35-4DDD-AC1C-32C609A20B34}" destId="{E3B2D78A-6499-4CBA-A477-4BA8D3D65C67}" srcOrd="3" destOrd="0" presId="urn:microsoft.com/office/officeart/2005/8/layout/venn1"/>
    <dgm:cxn modelId="{A064186E-D2BE-41C5-BCB6-F39EEAAE0B44}" type="presParOf" srcId="{77715182-2B35-4DDD-AC1C-32C609A20B34}" destId="{10DC738B-D2FB-4FC3-B852-7F87D21C2B49}" srcOrd="4" destOrd="0" presId="urn:microsoft.com/office/officeart/2005/8/layout/venn1"/>
    <dgm:cxn modelId="{7963FA63-FC5F-47AD-89CD-8C5CD0A5FA6A}" type="presParOf" srcId="{77715182-2B35-4DDD-AC1C-32C609A20B34}" destId="{7EE4EC0F-7816-401C-8180-1D0B5440AF9B}" srcOrd="5" destOrd="0" presId="urn:microsoft.com/office/officeart/2005/8/layout/venn1"/>
    <dgm:cxn modelId="{E4D896D9-B6F1-4373-ACD1-C90665BAC8EC}" type="presParOf" srcId="{77715182-2B35-4DDD-AC1C-32C609A20B34}" destId="{F6AABE23-2D1F-41D3-A050-581C0A298CEC}" srcOrd="6" destOrd="0" presId="urn:microsoft.com/office/officeart/2005/8/layout/venn1"/>
    <dgm:cxn modelId="{AAE2D651-F14F-4871-8069-473B7FDEA41C}" type="presParOf" srcId="{77715182-2B35-4DDD-AC1C-32C609A20B34}" destId="{BBE046D4-90D7-4A49-BDD5-E7DBBA66B59F}" srcOrd="7" destOrd="0" presId="urn:microsoft.com/office/officeart/2005/8/layout/venn1"/>
    <dgm:cxn modelId="{6786395A-92B2-4D08-AF17-63760CB42124}" type="presParOf" srcId="{77715182-2B35-4DDD-AC1C-32C609A20B34}" destId="{CF0293B4-1182-4485-A45C-88AC4F2B5597}" srcOrd="8" destOrd="0" presId="urn:microsoft.com/office/officeart/2005/8/layout/venn1"/>
    <dgm:cxn modelId="{66CED55A-6C06-4AE4-949B-33D87B5DD2B3}" type="presParOf" srcId="{77715182-2B35-4DDD-AC1C-32C609A20B34}" destId="{6C15F663-D6BD-486B-AC9B-620B1F642B18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9F36B-F30B-4305-9382-5A26E3766CF0}">
      <dsp:nvSpPr>
        <dsp:cNvPr id="0" name=""/>
        <dsp:cNvSpPr/>
      </dsp:nvSpPr>
      <dsp:spPr>
        <a:xfrm>
          <a:off x="3175959" y="869835"/>
          <a:ext cx="1466849" cy="14668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123234B-C69A-431D-8D0B-B639AFF4C738}">
      <dsp:nvSpPr>
        <dsp:cNvPr id="0" name=""/>
        <dsp:cNvSpPr/>
      </dsp:nvSpPr>
      <dsp:spPr>
        <a:xfrm>
          <a:off x="2997327" y="0"/>
          <a:ext cx="1701546" cy="98488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2997327" y="0"/>
        <a:ext cx="1701546" cy="984885"/>
      </dsp:txXfrm>
    </dsp:sp>
    <dsp:sp modelId="{92E95E00-33C8-4B67-AFD2-774723133480}">
      <dsp:nvSpPr>
        <dsp:cNvPr id="0" name=""/>
        <dsp:cNvSpPr/>
      </dsp:nvSpPr>
      <dsp:spPr>
        <a:xfrm>
          <a:off x="3729490" y="1502437"/>
          <a:ext cx="1466849" cy="14668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3B2D78A-6499-4CBA-A477-4BA8D3D65C67}">
      <dsp:nvSpPr>
        <dsp:cNvPr id="0" name=""/>
        <dsp:cNvSpPr/>
      </dsp:nvSpPr>
      <dsp:spPr>
        <a:xfrm>
          <a:off x="5256276" y="1186130"/>
          <a:ext cx="1525524" cy="129486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/>
            <a:t>Share the data</a:t>
          </a:r>
          <a:endParaRPr lang="en-US" sz="2300" kern="1200" dirty="0"/>
        </a:p>
      </dsp:txBody>
      <dsp:txXfrm>
        <a:off x="5256276" y="1186130"/>
        <a:ext cx="1525524" cy="1294864"/>
      </dsp:txXfrm>
    </dsp:sp>
    <dsp:sp modelId="{10DC738B-D2FB-4FC3-B852-7F87D21C2B49}">
      <dsp:nvSpPr>
        <dsp:cNvPr id="0" name=""/>
        <dsp:cNvSpPr/>
      </dsp:nvSpPr>
      <dsp:spPr>
        <a:xfrm>
          <a:off x="3459678" y="2256015"/>
          <a:ext cx="1466849" cy="14668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EE4EC0F-7816-401C-8180-1D0B5440AF9B}">
      <dsp:nvSpPr>
        <dsp:cNvPr id="0" name=""/>
        <dsp:cNvSpPr/>
      </dsp:nvSpPr>
      <dsp:spPr>
        <a:xfrm>
          <a:off x="5021580" y="3122295"/>
          <a:ext cx="1525524" cy="10687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/>
            <a:t>Celebrate success</a:t>
          </a:r>
          <a:endParaRPr lang="en-US" sz="2300" kern="1200" dirty="0"/>
        </a:p>
      </dsp:txBody>
      <dsp:txXfrm>
        <a:off x="5021580" y="3122295"/>
        <a:ext cx="1525524" cy="1068705"/>
      </dsp:txXfrm>
    </dsp:sp>
    <dsp:sp modelId="{F6AABE23-2D1F-41D3-A050-581C0A298CEC}">
      <dsp:nvSpPr>
        <dsp:cNvPr id="0" name=""/>
        <dsp:cNvSpPr/>
      </dsp:nvSpPr>
      <dsp:spPr>
        <a:xfrm>
          <a:off x="2769671" y="2256015"/>
          <a:ext cx="1466849" cy="14668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BE046D4-90D7-4A49-BDD5-E7DBBA66B59F}">
      <dsp:nvSpPr>
        <dsp:cNvPr id="0" name=""/>
        <dsp:cNvSpPr/>
      </dsp:nvSpPr>
      <dsp:spPr>
        <a:xfrm>
          <a:off x="1149095" y="3122295"/>
          <a:ext cx="1525524" cy="10687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/>
            <a:t>Patient engagement</a:t>
          </a:r>
          <a:endParaRPr lang="en-US" sz="2300" kern="1200" dirty="0"/>
        </a:p>
      </dsp:txBody>
      <dsp:txXfrm>
        <a:off x="1149095" y="3122295"/>
        <a:ext cx="1525524" cy="1068705"/>
      </dsp:txXfrm>
    </dsp:sp>
    <dsp:sp modelId="{CF0293B4-1182-4485-A45C-88AC4F2B5597}">
      <dsp:nvSpPr>
        <dsp:cNvPr id="0" name=""/>
        <dsp:cNvSpPr/>
      </dsp:nvSpPr>
      <dsp:spPr>
        <a:xfrm>
          <a:off x="2622429" y="1423359"/>
          <a:ext cx="1466849" cy="14668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C15F663-D6BD-486B-AC9B-620B1F642B18}">
      <dsp:nvSpPr>
        <dsp:cNvPr id="0" name=""/>
        <dsp:cNvSpPr/>
      </dsp:nvSpPr>
      <dsp:spPr>
        <a:xfrm>
          <a:off x="914399" y="1299209"/>
          <a:ext cx="1525524" cy="10687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/>
            <a:t>Always look ways to improve</a:t>
          </a:r>
          <a:endParaRPr lang="en-US" sz="2300" kern="1200" dirty="0"/>
        </a:p>
      </dsp:txBody>
      <dsp:txXfrm>
        <a:off x="914399" y="1299209"/>
        <a:ext cx="1525524" cy="1068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43C38-BC3E-4935-9AC6-ABC869B1E8BF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530F4-4622-49F0-BEC6-C15BA3E4A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0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1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identified a problem with patients not getting thorough explanation of specialty tests. Tests were incomplete or delayed, patients were confused and frustrated. Staff spent a lot of time on the phone troubleshooting.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9217-17D9-4147-8DC3-C61E9A3BD5E6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9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Lessons Learned: </a:t>
            </a:r>
            <a:r>
              <a:rPr lang="en-US" dirty="0"/>
              <a:t>recreating data, its not important. Select a starting point and create your new data.</a:t>
            </a:r>
          </a:p>
          <a:p>
            <a:pPr lvl="0"/>
            <a:r>
              <a:rPr lang="en-US" b="1" dirty="0"/>
              <a:t>Surprises</a:t>
            </a:r>
            <a:r>
              <a:rPr lang="en-US" dirty="0"/>
              <a:t>: Previous Managers Computer corrupted, not knowing the data points, data was lost, team members were no longer with 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380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Lessons Learned: </a:t>
            </a:r>
            <a:r>
              <a:rPr lang="en-US" dirty="0"/>
              <a:t>recreating data, its not important. Select a starting point and create your new data.</a:t>
            </a:r>
          </a:p>
          <a:p>
            <a:pPr lvl="0"/>
            <a:r>
              <a:rPr lang="en-US" b="1" dirty="0"/>
              <a:t>Surprises</a:t>
            </a:r>
            <a:r>
              <a:rPr lang="en-US" dirty="0"/>
              <a:t>: Previous Managers Computer corrupted, not knowing the data points, data was lost, team members were no longer with 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3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270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6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80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3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4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60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539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4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74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23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58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6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937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79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6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8382000" cy="2381250"/>
          </a:xfrm>
        </p:spPr>
        <p:txBody>
          <a:bodyPr>
            <a:normAutofit fontScale="90000"/>
          </a:bodyPr>
          <a:lstStyle/>
          <a:p>
            <a:r>
              <a:rPr lang="en-US" dirty="0"/>
              <a:t>Waverley Primary </a:t>
            </a:r>
            <a:r>
              <a:rPr lang="en-US" dirty="0" smtClean="0"/>
              <a:t>Care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tx1"/>
                </a:solidFill>
              </a:rPr>
              <a:t>Colorectal Cancer Screening Improvement Project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7664"/>
            <a:ext cx="6400800" cy="2382136"/>
          </a:xfrm>
        </p:spPr>
        <p:txBody>
          <a:bodyPr>
            <a:noAutofit/>
          </a:bodyPr>
          <a:lstStyle/>
          <a:p>
            <a:r>
              <a:rPr lang="en-US" sz="1600" dirty="0"/>
              <a:t> </a:t>
            </a:r>
            <a:r>
              <a:rPr lang="en-US" sz="1600" b="1" dirty="0"/>
              <a:t>TEAM MEMBERS</a:t>
            </a:r>
          </a:p>
          <a:p>
            <a:r>
              <a:rPr lang="en-US" sz="1600" b="1" dirty="0" smtClean="0"/>
              <a:t>Dr. Patricia Moyer</a:t>
            </a:r>
          </a:p>
          <a:p>
            <a:r>
              <a:rPr lang="en-US" sz="1600" b="1" dirty="0" smtClean="0"/>
              <a:t>Kelsey Peterson, MA</a:t>
            </a:r>
          </a:p>
          <a:p>
            <a:r>
              <a:rPr lang="en-US" sz="1600" b="1" dirty="0" smtClean="0"/>
              <a:t>Katia Alvarado, Manager</a:t>
            </a:r>
          </a:p>
          <a:p>
            <a:endParaRPr lang="en-US" sz="1600" b="1" dirty="0"/>
          </a:p>
          <a:p>
            <a:r>
              <a:rPr lang="en-US" sz="1600" dirty="0" smtClean="0"/>
              <a:t>Katia </a:t>
            </a:r>
            <a:r>
              <a:rPr lang="en-US" sz="1600" dirty="0"/>
              <a:t>Alvarado – Practice Manager</a:t>
            </a:r>
          </a:p>
          <a:p>
            <a:r>
              <a:rPr lang="en-US" sz="1600" dirty="0"/>
              <a:t>Sonya Sullivan – Practice Director / Coach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D107-CFD6-4506-ACEE-BC41CB81913D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761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Transitioning an </a:t>
            </a:r>
            <a:br>
              <a:rPr lang="en-US" dirty="0"/>
            </a:br>
            <a:r>
              <a:rPr lang="en-US" dirty="0"/>
              <a:t>improvement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7409"/>
            <a:ext cx="8534400" cy="43947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b="1" dirty="0"/>
              <a:t>Hiring a new Manager</a:t>
            </a:r>
            <a:endParaRPr lang="en-US" sz="2800" b="1" dirty="0"/>
          </a:p>
          <a:p>
            <a:pPr lvl="0"/>
            <a:r>
              <a:rPr lang="en-US" sz="3400" b="1" dirty="0"/>
              <a:t>Understanding</a:t>
            </a:r>
            <a:r>
              <a:rPr lang="en-US" sz="3400" dirty="0"/>
              <a:t> the Improvement Project</a:t>
            </a:r>
          </a:p>
          <a:p>
            <a:pPr lvl="0"/>
            <a:r>
              <a:rPr lang="en-US" sz="3400" b="1" dirty="0"/>
              <a:t>Visiting </a:t>
            </a:r>
            <a:r>
              <a:rPr lang="en-US" sz="3400" dirty="0"/>
              <a:t>other practices that are working on improvement projects</a:t>
            </a:r>
          </a:p>
          <a:p>
            <a:pPr lvl="0"/>
            <a:r>
              <a:rPr lang="en-US" sz="3400" b="1" dirty="0"/>
              <a:t>Starting over</a:t>
            </a:r>
            <a:r>
              <a:rPr lang="en-US" sz="3400" dirty="0"/>
              <a:t>: running base line date, reviewing the data, sharing the data  and engaging the team</a:t>
            </a:r>
          </a:p>
          <a:p>
            <a:pPr lvl="0"/>
            <a:r>
              <a:rPr lang="en-US" sz="3400" b="1" dirty="0"/>
              <a:t>New Teams</a:t>
            </a:r>
            <a:endParaRPr lang="en-US" sz="3400" dirty="0"/>
          </a:p>
          <a:p>
            <a:pPr lvl="0"/>
            <a:r>
              <a:rPr lang="en-US" sz="3400" b="1" dirty="0"/>
              <a:t>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648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52600"/>
            <a:ext cx="8382000" cy="4038600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4200" b="1" dirty="0"/>
              <a:t>The importance of:</a:t>
            </a:r>
          </a:p>
          <a:p>
            <a:pPr lvl="1"/>
            <a:r>
              <a:rPr lang="en-US" sz="3300" dirty="0"/>
              <a:t>Hiring-</a:t>
            </a:r>
          </a:p>
          <a:p>
            <a:pPr lvl="1"/>
            <a:r>
              <a:rPr lang="en-US" sz="3300" dirty="0"/>
              <a:t>Tools-</a:t>
            </a:r>
          </a:p>
          <a:p>
            <a:pPr lvl="1"/>
            <a:r>
              <a:rPr lang="en-US" sz="3300" dirty="0"/>
              <a:t>Teaching and Understanding Improvement</a:t>
            </a:r>
          </a:p>
          <a:p>
            <a:pPr lvl="1"/>
            <a:r>
              <a:rPr lang="en-US" sz="3300" dirty="0"/>
              <a:t>Regular meetings are very important with your team</a:t>
            </a:r>
          </a:p>
          <a:p>
            <a:pPr lvl="1"/>
            <a:r>
              <a:rPr lang="en-US" sz="3300" dirty="0"/>
              <a:t>Celebrate the achievements with the team</a:t>
            </a:r>
          </a:p>
          <a:p>
            <a:pPr marL="57150" indent="0">
              <a:buNone/>
            </a:pPr>
            <a:r>
              <a:rPr lang="en-US" sz="4600" b="1" dirty="0" smtClean="0"/>
              <a:t>Surprises:</a:t>
            </a:r>
            <a:endParaRPr lang="en-US" sz="4600" b="1" dirty="0"/>
          </a:p>
          <a:p>
            <a:pPr marL="514350" indent="-457200"/>
            <a:r>
              <a:rPr lang="en-US" sz="3300" dirty="0" smtClean="0"/>
              <a:t>IT Issues</a:t>
            </a:r>
          </a:p>
          <a:p>
            <a:pPr marL="514350" indent="-457200"/>
            <a:r>
              <a:rPr lang="en-US" sz="3300" dirty="0" smtClean="0"/>
              <a:t>Value of the data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240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Lessons Learned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1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52600"/>
            <a:ext cx="8382000" cy="4038600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4200" b="1" dirty="0"/>
              <a:t>The importance of:</a:t>
            </a:r>
          </a:p>
          <a:p>
            <a:pPr marL="457200" lvl="1" indent="0">
              <a:buNone/>
            </a:pPr>
            <a:r>
              <a:rPr lang="en-US" sz="3300" dirty="0"/>
              <a:t>Hiring-</a:t>
            </a:r>
          </a:p>
          <a:p>
            <a:pPr marL="457200" lvl="1" indent="0">
              <a:buNone/>
            </a:pPr>
            <a:r>
              <a:rPr lang="en-US" sz="3300" dirty="0"/>
              <a:t>Tools-</a:t>
            </a:r>
          </a:p>
          <a:p>
            <a:pPr marL="457200" lvl="1" indent="0">
              <a:buNone/>
            </a:pPr>
            <a:r>
              <a:rPr lang="en-US" sz="3300" dirty="0"/>
              <a:t>Teaching and Understanding Improvement</a:t>
            </a:r>
          </a:p>
          <a:p>
            <a:pPr marL="457200" lvl="1" indent="0">
              <a:buNone/>
            </a:pPr>
            <a:r>
              <a:rPr lang="en-US" sz="3300" dirty="0"/>
              <a:t>Regular meetings are very important with your team</a:t>
            </a:r>
          </a:p>
          <a:p>
            <a:pPr marL="457200" lvl="1" indent="0">
              <a:buNone/>
            </a:pPr>
            <a:r>
              <a:rPr lang="en-US" sz="3300" dirty="0"/>
              <a:t>Celebrate the achievements with the team</a:t>
            </a:r>
          </a:p>
          <a:p>
            <a:pPr marL="57150" indent="0">
              <a:buNone/>
            </a:pPr>
            <a:endParaRPr lang="en-US" sz="4600" dirty="0"/>
          </a:p>
          <a:p>
            <a:pPr marL="57150" indent="0">
              <a:buNone/>
            </a:pPr>
            <a:r>
              <a:rPr lang="en-US" sz="4600" dirty="0"/>
              <a:t>Surprises</a:t>
            </a:r>
          </a:p>
          <a:p>
            <a:pPr marL="914400" lvl="2" indent="0">
              <a:buNone/>
            </a:pPr>
            <a:r>
              <a:rPr lang="en-US" sz="4000" dirty="0"/>
              <a:t>IT Reports</a:t>
            </a:r>
            <a:endParaRPr lang="en-US" sz="27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240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Lessons Learned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82726"/>
            <a:ext cx="8077200" cy="40846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668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63060240"/>
              </p:ext>
            </p:extLst>
          </p:nvPr>
        </p:nvGraphicFramePr>
        <p:xfrm>
          <a:off x="762000" y="1524000"/>
          <a:ext cx="7696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How to Keep It Going</a:t>
            </a:r>
            <a:r>
              <a:rPr lang="en-US" dirty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1326-3102-4DE4-A603-9A87FC98AAD2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63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</a:t>
            </a:r>
          </a:p>
        </p:txBody>
      </p:sp>
      <p:pic>
        <p:nvPicPr>
          <p:cNvPr id="1026" name="Picture 2" descr="C:\Users\sgsulliv\AppData\Local\Microsoft\Windows\Temporary Internet Files\Content.IE5\D5UE9XYL\question-questions_answers_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3600"/>
            <a:ext cx="4419600" cy="334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1326-3102-4DE4-A603-9A87FC98AAD2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334193"/>
      </p:ext>
    </p:extLst>
  </p:cSld>
  <p:clrMapOvr>
    <a:masterClrMapping/>
  </p:clrMapOvr>
</p:sld>
</file>

<file path=ppt/theme/theme1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Microsoft Office PowerPoint</Application>
  <PresentationFormat>On-screen Show (4:3)</PresentationFormat>
  <Paragraphs>60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Coalition-MAH powerpoint template</vt:lpstr>
      <vt:lpstr>Waverley Primary Care Colorectal Cancer Screening Improvement Project </vt:lpstr>
      <vt:lpstr>Transitioning an  improvement project</vt:lpstr>
      <vt:lpstr>Lessons Learned </vt:lpstr>
      <vt:lpstr>Lessons Learned </vt:lpstr>
      <vt:lpstr>How to Keep It Going </vt:lpstr>
      <vt:lpstr>Questions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Waverley Primary Care Colorectal Cancer Screening Improvement Project </dc:title>
  <dc:creator>Emily Biocchi</dc:creator>
  <cp:lastModifiedBy>Emily Biocchi</cp:lastModifiedBy>
  <cp:revision>1</cp:revision>
  <dcterms:created xsi:type="dcterms:W3CDTF">2016-12-05T17:27:13Z</dcterms:created>
  <dcterms:modified xsi:type="dcterms:W3CDTF">2016-12-05T17:27:24Z</dcterms:modified>
</cp:coreProperties>
</file>